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3" r:id="rId9"/>
    <p:sldId id="281" r:id="rId10"/>
    <p:sldId id="284" r:id="rId11"/>
    <p:sldId id="263" r:id="rId12"/>
    <p:sldId id="264" r:id="rId13"/>
    <p:sldId id="265" r:id="rId14"/>
    <p:sldId id="266" r:id="rId15"/>
    <p:sldId id="270" r:id="rId16"/>
    <p:sldId id="268" r:id="rId17"/>
    <p:sldId id="269" r:id="rId18"/>
    <p:sldId id="271" r:id="rId19"/>
    <p:sldId id="267" r:id="rId20"/>
    <p:sldId id="272" r:id="rId21"/>
    <p:sldId id="274" r:id="rId22"/>
    <p:sldId id="277" r:id="rId23"/>
    <p:sldId id="278" r:id="rId24"/>
    <p:sldId id="275" r:id="rId25"/>
    <p:sldId id="276" r:id="rId26"/>
    <p:sldId id="279" r:id="rId27"/>
    <p:sldId id="280" r:id="rId28"/>
    <p:sldId id="282"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2" autoAdjust="0"/>
    <p:restoredTop sz="94660"/>
  </p:normalViewPr>
  <p:slideViewPr>
    <p:cSldViewPr>
      <p:cViewPr varScale="1">
        <p:scale>
          <a:sx n="84" d="100"/>
          <a:sy n="84" d="100"/>
        </p:scale>
        <p:origin x="-1382" y="-6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FA22E3-AB40-4898-808A-679C196BAC84}"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C085F-789D-4041-B880-67F3A8F0A9B6}" type="slidenum">
              <a:rPr lang="en-US" smtClean="0"/>
              <a:pPr/>
              <a:t>‹#›</a:t>
            </a:fld>
            <a:endParaRPr lang="en-US"/>
          </a:p>
        </p:txBody>
      </p:sp>
    </p:spTree>
    <p:extLst>
      <p:ext uri="{BB962C8B-B14F-4D97-AF65-F5344CB8AC3E}">
        <p14:creationId xmlns:p14="http://schemas.microsoft.com/office/powerpoint/2010/main" xmlns="" val="390974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A22E3-AB40-4898-808A-679C196BAC84}"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C085F-789D-4041-B880-67F3A8F0A9B6}" type="slidenum">
              <a:rPr lang="en-US" smtClean="0"/>
              <a:pPr/>
              <a:t>‹#›</a:t>
            </a:fld>
            <a:endParaRPr lang="en-US"/>
          </a:p>
        </p:txBody>
      </p:sp>
    </p:spTree>
    <p:extLst>
      <p:ext uri="{BB962C8B-B14F-4D97-AF65-F5344CB8AC3E}">
        <p14:creationId xmlns:p14="http://schemas.microsoft.com/office/powerpoint/2010/main" xmlns="" val="179461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A22E3-AB40-4898-808A-679C196BAC84}"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C085F-789D-4041-B880-67F3A8F0A9B6}" type="slidenum">
              <a:rPr lang="en-US" smtClean="0"/>
              <a:pPr/>
              <a:t>‹#›</a:t>
            </a:fld>
            <a:endParaRPr lang="en-US"/>
          </a:p>
        </p:txBody>
      </p:sp>
    </p:spTree>
    <p:extLst>
      <p:ext uri="{BB962C8B-B14F-4D97-AF65-F5344CB8AC3E}">
        <p14:creationId xmlns:p14="http://schemas.microsoft.com/office/powerpoint/2010/main" xmlns="" val="69012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A22E3-AB40-4898-808A-679C196BAC84}"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C085F-789D-4041-B880-67F3A8F0A9B6}" type="slidenum">
              <a:rPr lang="en-US" smtClean="0"/>
              <a:pPr/>
              <a:t>‹#›</a:t>
            </a:fld>
            <a:endParaRPr lang="en-US"/>
          </a:p>
        </p:txBody>
      </p:sp>
    </p:spTree>
    <p:extLst>
      <p:ext uri="{BB962C8B-B14F-4D97-AF65-F5344CB8AC3E}">
        <p14:creationId xmlns:p14="http://schemas.microsoft.com/office/powerpoint/2010/main" xmlns="" val="1932218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FA22E3-AB40-4898-808A-679C196BAC84}"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C085F-789D-4041-B880-67F3A8F0A9B6}" type="slidenum">
              <a:rPr lang="en-US" smtClean="0"/>
              <a:pPr/>
              <a:t>‹#›</a:t>
            </a:fld>
            <a:endParaRPr lang="en-US"/>
          </a:p>
        </p:txBody>
      </p:sp>
    </p:spTree>
    <p:extLst>
      <p:ext uri="{BB962C8B-B14F-4D97-AF65-F5344CB8AC3E}">
        <p14:creationId xmlns:p14="http://schemas.microsoft.com/office/powerpoint/2010/main" xmlns="" val="45737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FA22E3-AB40-4898-808A-679C196BAC84}"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C085F-789D-4041-B880-67F3A8F0A9B6}" type="slidenum">
              <a:rPr lang="en-US" smtClean="0"/>
              <a:pPr/>
              <a:t>‹#›</a:t>
            </a:fld>
            <a:endParaRPr lang="en-US"/>
          </a:p>
        </p:txBody>
      </p:sp>
    </p:spTree>
    <p:extLst>
      <p:ext uri="{BB962C8B-B14F-4D97-AF65-F5344CB8AC3E}">
        <p14:creationId xmlns:p14="http://schemas.microsoft.com/office/powerpoint/2010/main" xmlns="" val="4160669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FA22E3-AB40-4898-808A-679C196BAC84}" type="datetimeFigureOut">
              <a:rPr lang="en-US" smtClean="0"/>
              <a:pPr/>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DC085F-789D-4041-B880-67F3A8F0A9B6}" type="slidenum">
              <a:rPr lang="en-US" smtClean="0"/>
              <a:pPr/>
              <a:t>‹#›</a:t>
            </a:fld>
            <a:endParaRPr lang="en-US"/>
          </a:p>
        </p:txBody>
      </p:sp>
    </p:spTree>
    <p:extLst>
      <p:ext uri="{BB962C8B-B14F-4D97-AF65-F5344CB8AC3E}">
        <p14:creationId xmlns:p14="http://schemas.microsoft.com/office/powerpoint/2010/main" xmlns="" val="371517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FA22E3-AB40-4898-808A-679C196BAC84}" type="datetimeFigureOut">
              <a:rPr lang="en-US" smtClean="0"/>
              <a:pPr/>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DC085F-789D-4041-B880-67F3A8F0A9B6}" type="slidenum">
              <a:rPr lang="en-US" smtClean="0"/>
              <a:pPr/>
              <a:t>‹#›</a:t>
            </a:fld>
            <a:endParaRPr lang="en-US"/>
          </a:p>
        </p:txBody>
      </p:sp>
    </p:spTree>
    <p:extLst>
      <p:ext uri="{BB962C8B-B14F-4D97-AF65-F5344CB8AC3E}">
        <p14:creationId xmlns:p14="http://schemas.microsoft.com/office/powerpoint/2010/main" xmlns="" val="426318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A22E3-AB40-4898-808A-679C196BAC84}" type="datetimeFigureOut">
              <a:rPr lang="en-US" smtClean="0"/>
              <a:pPr/>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DC085F-789D-4041-B880-67F3A8F0A9B6}" type="slidenum">
              <a:rPr lang="en-US" smtClean="0"/>
              <a:pPr/>
              <a:t>‹#›</a:t>
            </a:fld>
            <a:endParaRPr lang="en-US"/>
          </a:p>
        </p:txBody>
      </p:sp>
    </p:spTree>
    <p:extLst>
      <p:ext uri="{BB962C8B-B14F-4D97-AF65-F5344CB8AC3E}">
        <p14:creationId xmlns:p14="http://schemas.microsoft.com/office/powerpoint/2010/main" xmlns="" val="3301224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A22E3-AB40-4898-808A-679C196BAC84}"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C085F-789D-4041-B880-67F3A8F0A9B6}" type="slidenum">
              <a:rPr lang="en-US" smtClean="0"/>
              <a:pPr/>
              <a:t>‹#›</a:t>
            </a:fld>
            <a:endParaRPr lang="en-US"/>
          </a:p>
        </p:txBody>
      </p:sp>
    </p:spTree>
    <p:extLst>
      <p:ext uri="{BB962C8B-B14F-4D97-AF65-F5344CB8AC3E}">
        <p14:creationId xmlns:p14="http://schemas.microsoft.com/office/powerpoint/2010/main" xmlns="" val="3675294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A22E3-AB40-4898-808A-679C196BAC84}"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C085F-789D-4041-B880-67F3A8F0A9B6}" type="slidenum">
              <a:rPr lang="en-US" smtClean="0"/>
              <a:pPr/>
              <a:t>‹#›</a:t>
            </a:fld>
            <a:endParaRPr lang="en-US"/>
          </a:p>
        </p:txBody>
      </p:sp>
    </p:spTree>
    <p:extLst>
      <p:ext uri="{BB962C8B-B14F-4D97-AF65-F5344CB8AC3E}">
        <p14:creationId xmlns:p14="http://schemas.microsoft.com/office/powerpoint/2010/main" xmlns="" val="194398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A22E3-AB40-4898-808A-679C196BAC84}" type="datetimeFigureOut">
              <a:rPr lang="en-US" smtClean="0"/>
              <a:pPr/>
              <a:t>5/15/2017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C085F-789D-4041-B880-67F3A8F0A9B6}" type="slidenum">
              <a:rPr lang="en-US" smtClean="0"/>
              <a:pPr/>
              <a:t>‹#›</a:t>
            </a:fld>
            <a:endParaRPr lang="en-US"/>
          </a:p>
        </p:txBody>
      </p:sp>
    </p:spTree>
    <p:extLst>
      <p:ext uri="{BB962C8B-B14F-4D97-AF65-F5344CB8AC3E}">
        <p14:creationId xmlns:p14="http://schemas.microsoft.com/office/powerpoint/2010/main" xmlns="" val="1180157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backyardbeekeepers.com/facts.html" TargetMode="External"/><Relationship Id="rId2" Type="http://schemas.openxmlformats.org/officeDocument/2006/relationships/hyperlink" Target="http://girlnextdoorhoney.com/" TargetMode="External"/><Relationship Id="rId1" Type="http://schemas.openxmlformats.org/officeDocument/2006/relationships/slideLayout" Target="../slideLayouts/slideLayout2.xml"/><Relationship Id="rId4" Type="http://schemas.openxmlformats.org/officeDocument/2006/relationships/hyperlink" Target="http://thehomeschoolscientist.com/honey-bee-anatomy-printable-lesso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655" y="1447800"/>
            <a:ext cx="7772400" cy="1470025"/>
          </a:xfrm>
        </p:spPr>
        <p:txBody>
          <a:bodyPr>
            <a:normAutofit/>
          </a:bodyPr>
          <a:lstStyle/>
          <a:p>
            <a:r>
              <a:rPr lang="en-US" sz="7200" b="1" dirty="0" smtClean="0">
                <a:latin typeface="Curlz MT" panose="04040404050702020202" pitchFamily="82" charset="0"/>
              </a:rPr>
              <a:t>HONEY BEES</a:t>
            </a:r>
            <a:endParaRPr lang="en-US" sz="7200" b="1" dirty="0">
              <a:latin typeface="Curlz MT" panose="04040404050702020202" pitchFamily="82" charset="0"/>
            </a:endParaRP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80755" y="3200400"/>
            <a:ext cx="5410200" cy="3251200"/>
          </a:xfrm>
          <a:prstGeom prst="rect">
            <a:avLst/>
          </a:prstGeom>
        </p:spPr>
      </p:pic>
      <p:sp>
        <p:nvSpPr>
          <p:cNvPr id="5" name="TextBox 4"/>
          <p:cNvSpPr txBox="1"/>
          <p:nvPr/>
        </p:nvSpPr>
        <p:spPr>
          <a:xfrm>
            <a:off x="7543800" y="6451600"/>
            <a:ext cx="1981200" cy="381000"/>
          </a:xfrm>
          <a:prstGeom prst="rect">
            <a:avLst/>
          </a:prstGeom>
          <a:noFill/>
        </p:spPr>
        <p:txBody>
          <a:bodyPr wrap="square" rtlCol="0">
            <a:spAutoFit/>
          </a:bodyPr>
          <a:lstStyle/>
          <a:p>
            <a:r>
              <a:rPr lang="en-US" dirty="0" smtClean="0"/>
              <a:t>Ms. </a:t>
            </a:r>
            <a:r>
              <a:rPr lang="en-US" dirty="0" err="1" smtClean="0"/>
              <a:t>Madlon</a:t>
            </a:r>
            <a:endParaRPr lang="en-US" dirty="0"/>
          </a:p>
        </p:txBody>
      </p:sp>
    </p:spTree>
    <p:extLst>
      <p:ext uri="{BB962C8B-B14F-4D97-AF65-F5344CB8AC3E}">
        <p14:creationId xmlns:p14="http://schemas.microsoft.com/office/powerpoint/2010/main" xmlns="" val="4288205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OUCH!</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t>GETTING STUNG</a:t>
            </a:r>
          </a:p>
          <a:p>
            <a:r>
              <a:rPr lang="en-US" sz="2800" dirty="0" smtClean="0"/>
              <a:t>The </a:t>
            </a:r>
            <a:r>
              <a:rPr lang="en-US" sz="2800" dirty="0"/>
              <a:t>"ouch" part of the honeybee. Although sharp pain and some swelling and itching are natural reactions to a honeybee sting, a small percentage of individuals are highly allergic to bee venom. </a:t>
            </a:r>
            <a:endParaRPr lang="en-US" sz="2800" dirty="0" smtClean="0"/>
          </a:p>
          <a:p>
            <a:pPr marL="0" indent="0">
              <a:buNone/>
            </a:pPr>
            <a:r>
              <a:rPr lang="en-US" sz="2800" dirty="0" smtClean="0"/>
              <a:t>BEE VENOM THERAPY</a:t>
            </a:r>
            <a:endParaRPr lang="en-US" sz="2800" dirty="0"/>
          </a:p>
          <a:p>
            <a:r>
              <a:rPr lang="en-US" sz="2800" dirty="0" smtClean="0"/>
              <a:t>"</a:t>
            </a:r>
            <a:r>
              <a:rPr lang="en-US" sz="2800" dirty="0"/>
              <a:t>Bee venom therapy" is widely practiced overseas and by some in the USA to address health problems such as arthritis, neuralgia, high blood pressure, high cholesterol and even MS.</a:t>
            </a:r>
          </a:p>
        </p:txBody>
      </p:sp>
    </p:spTree>
    <p:extLst>
      <p:ext uri="{BB962C8B-B14F-4D97-AF65-F5344CB8AC3E}">
        <p14:creationId xmlns:p14="http://schemas.microsoft.com/office/powerpoint/2010/main" xmlns="" val="3837198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Hives</a:t>
            </a:r>
            <a:endParaRPr lang="en-US" dirty="0"/>
          </a:p>
        </p:txBody>
      </p:sp>
      <p:sp>
        <p:nvSpPr>
          <p:cNvPr id="3" name="Content Placeholder 2"/>
          <p:cNvSpPr>
            <a:spLocks noGrp="1"/>
          </p:cNvSpPr>
          <p:nvPr>
            <p:ph idx="1"/>
          </p:nvPr>
        </p:nvSpPr>
        <p:spPr/>
        <p:txBody>
          <a:bodyPr>
            <a:normAutofit/>
          </a:bodyPr>
          <a:lstStyle/>
          <a:p>
            <a:r>
              <a:rPr lang="en-US" sz="2400" dirty="0" smtClean="0"/>
              <a:t>The hive of honeybees is made of something called honeycomb.</a:t>
            </a:r>
          </a:p>
          <a:p>
            <a:r>
              <a:rPr lang="en-US" sz="2400" dirty="0" smtClean="0"/>
              <a:t>Honeycomb is made by bees chewing wax until it is soft.</a:t>
            </a:r>
          </a:p>
          <a:p>
            <a:r>
              <a:rPr lang="en-US" sz="2400" dirty="0" smtClean="0"/>
              <a:t>Honeycomb starts off as white, but as the bees cover it with their saliva, nectar, and honey, it becomes a yellow color.</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24600" y="3657600"/>
            <a:ext cx="1981200" cy="2971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00200" y="3886200"/>
            <a:ext cx="3352800" cy="2514600"/>
          </a:xfrm>
          <a:prstGeom prst="rect">
            <a:avLst/>
          </a:prstGeom>
        </p:spPr>
      </p:pic>
    </p:spTree>
    <p:extLst>
      <p:ext uri="{BB962C8B-B14F-4D97-AF65-F5344CB8AC3E}">
        <p14:creationId xmlns:p14="http://schemas.microsoft.com/office/powerpoint/2010/main" xmlns="" val="3877280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Honeycomb</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2400" y="838200"/>
            <a:ext cx="3352800" cy="5974080"/>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56085" y="600767"/>
            <a:ext cx="3511713" cy="6257233"/>
          </a:xfrm>
          <a:prstGeom prst="rect">
            <a:avLst/>
          </a:prstGeom>
        </p:spPr>
      </p:pic>
      <p:sp>
        <p:nvSpPr>
          <p:cNvPr id="6" name="Right Arrow 5"/>
          <p:cNvSpPr/>
          <p:nvPr/>
        </p:nvSpPr>
        <p:spPr>
          <a:xfrm>
            <a:off x="3810000" y="3200400"/>
            <a:ext cx="1524000" cy="528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2291" y="2209800"/>
            <a:ext cx="1524000" cy="646331"/>
          </a:xfrm>
          <a:prstGeom prst="rect">
            <a:avLst/>
          </a:prstGeom>
          <a:noFill/>
        </p:spPr>
        <p:txBody>
          <a:bodyPr wrap="square" rtlCol="0">
            <a:spAutoFit/>
          </a:bodyPr>
          <a:lstStyle/>
          <a:p>
            <a:pPr algn="ctr"/>
            <a:r>
              <a:rPr lang="en-US" dirty="0" smtClean="0"/>
              <a:t>White to yellow.</a:t>
            </a:r>
            <a:endParaRPr lang="en-US" dirty="0"/>
          </a:p>
        </p:txBody>
      </p:sp>
      <p:sp>
        <p:nvSpPr>
          <p:cNvPr id="9" name="TextBox 8"/>
          <p:cNvSpPr txBox="1"/>
          <p:nvPr/>
        </p:nvSpPr>
        <p:spPr>
          <a:xfrm>
            <a:off x="3782291" y="3886200"/>
            <a:ext cx="1524000" cy="2031325"/>
          </a:xfrm>
          <a:prstGeom prst="rect">
            <a:avLst/>
          </a:prstGeom>
          <a:noFill/>
        </p:spPr>
        <p:txBody>
          <a:bodyPr wrap="square" rtlCol="0">
            <a:spAutoFit/>
          </a:bodyPr>
          <a:lstStyle/>
          <a:p>
            <a:r>
              <a:rPr lang="en-US" dirty="0" smtClean="0"/>
              <a:t>Different cells are used for different things. Some for making honey, some for bee eggs.</a:t>
            </a:r>
          </a:p>
        </p:txBody>
      </p:sp>
    </p:spTree>
    <p:extLst>
      <p:ext uri="{BB962C8B-B14F-4D97-AF65-F5344CB8AC3E}">
        <p14:creationId xmlns:p14="http://schemas.microsoft.com/office/powerpoint/2010/main" xmlns="" val="271825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lstStyle/>
          <a:p>
            <a:r>
              <a:rPr lang="en-US" dirty="0" smtClean="0"/>
              <a:t>Inside the Honeycomb</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725208" y="797210"/>
            <a:ext cx="3404937" cy="6060790"/>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729616"/>
            <a:ext cx="3443287" cy="6135311"/>
          </a:xfrm>
          <a:prstGeom prst="rect">
            <a:avLst/>
          </a:prstGeom>
        </p:spPr>
      </p:pic>
      <p:sp>
        <p:nvSpPr>
          <p:cNvPr id="6" name="TextBox 5"/>
          <p:cNvSpPr txBox="1"/>
          <p:nvPr/>
        </p:nvSpPr>
        <p:spPr>
          <a:xfrm>
            <a:off x="3782291" y="2326870"/>
            <a:ext cx="1752600" cy="1477328"/>
          </a:xfrm>
          <a:prstGeom prst="rect">
            <a:avLst/>
          </a:prstGeom>
          <a:noFill/>
        </p:spPr>
        <p:txBody>
          <a:bodyPr wrap="square" rtlCol="0">
            <a:spAutoFit/>
          </a:bodyPr>
          <a:lstStyle/>
          <a:p>
            <a:r>
              <a:rPr lang="en-US" dirty="0" smtClean="0"/>
              <a:t>Each cell is pretty deep and can store a decent amount of honey. </a:t>
            </a:r>
            <a:endParaRPr lang="en-US" dirty="0"/>
          </a:p>
        </p:txBody>
      </p:sp>
    </p:spTree>
    <p:extLst>
      <p:ext uri="{BB962C8B-B14F-4D97-AF65-F5344CB8AC3E}">
        <p14:creationId xmlns:p14="http://schemas.microsoft.com/office/powerpoint/2010/main" xmlns="" val="1885864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Honey</a:t>
            </a:r>
            <a:endParaRPr lang="en-US" dirty="0"/>
          </a:p>
        </p:txBody>
      </p:sp>
      <p:sp>
        <p:nvSpPr>
          <p:cNvPr id="3" name="Content Placeholder 2"/>
          <p:cNvSpPr>
            <a:spLocks noGrp="1"/>
          </p:cNvSpPr>
          <p:nvPr>
            <p:ph idx="1"/>
          </p:nvPr>
        </p:nvSpPr>
        <p:spPr>
          <a:xfrm>
            <a:off x="457200" y="1297226"/>
            <a:ext cx="8229600" cy="4525963"/>
          </a:xfrm>
        </p:spPr>
        <p:txBody>
          <a:bodyPr>
            <a:normAutofit/>
          </a:bodyPr>
          <a:lstStyle/>
          <a:p>
            <a:r>
              <a:rPr lang="en-US" sz="2800" dirty="0" smtClean="0"/>
              <a:t>Bees make honey because that is their food.</a:t>
            </a:r>
          </a:p>
          <a:p>
            <a:r>
              <a:rPr lang="en-US" sz="2800" dirty="0"/>
              <a:t>How far does a hive of bees fly to bring you </a:t>
            </a:r>
            <a:r>
              <a:rPr lang="en-US" sz="2800" b="1" dirty="0"/>
              <a:t>one pound</a:t>
            </a:r>
            <a:r>
              <a:rPr lang="en-US" sz="2800" dirty="0"/>
              <a:t> of honey? Over 55,000 miles. How much honey does the average worker honey bee make in her lifetime? 1/12 </a:t>
            </a:r>
            <a:r>
              <a:rPr lang="en-US" sz="2800" dirty="0" smtClean="0"/>
              <a:t>teaspoon. – Think about that the next time you eat honey! A bee worked extremely hard to produce that!</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89418" y="4229100"/>
            <a:ext cx="3733800" cy="2628900"/>
          </a:xfrm>
          <a:prstGeom prst="rect">
            <a:avLst/>
          </a:prstGeom>
        </p:spPr>
      </p:pic>
      <p:sp>
        <p:nvSpPr>
          <p:cNvPr id="6" name="TextBox 5"/>
          <p:cNvSpPr txBox="1"/>
          <p:nvPr/>
        </p:nvSpPr>
        <p:spPr>
          <a:xfrm>
            <a:off x="304800" y="4800600"/>
            <a:ext cx="5084618" cy="2031325"/>
          </a:xfrm>
          <a:prstGeom prst="rect">
            <a:avLst/>
          </a:prstGeom>
          <a:noFill/>
        </p:spPr>
        <p:txBody>
          <a:bodyPr wrap="square" rtlCol="0">
            <a:spAutoFit/>
          </a:bodyPr>
          <a:lstStyle/>
          <a:p>
            <a:r>
              <a:rPr lang="en-US" dirty="0"/>
              <a:t>“</a:t>
            </a:r>
            <a:r>
              <a:rPr lang="en-US" b="1" dirty="0"/>
              <a:t>Honey</a:t>
            </a:r>
            <a:r>
              <a:rPr lang="en-US" dirty="0"/>
              <a:t> is bee vomit. It takes at least 100,000 vomits to </a:t>
            </a:r>
            <a:r>
              <a:rPr lang="en-US" b="1" dirty="0"/>
              <a:t>make</a:t>
            </a:r>
            <a:r>
              <a:rPr lang="en-US" dirty="0"/>
              <a:t> 1 pound of </a:t>
            </a:r>
            <a:r>
              <a:rPr lang="en-US" b="1" dirty="0"/>
              <a:t>honey</a:t>
            </a:r>
            <a:r>
              <a:rPr lang="en-US" dirty="0"/>
              <a:t>.” Sucrose must convert into glucose and fructose, and moisture must evaporate for nectar to ripen into </a:t>
            </a:r>
            <a:r>
              <a:rPr lang="en-US" b="1" dirty="0"/>
              <a:t>honey</a:t>
            </a:r>
            <a:r>
              <a:rPr lang="en-US" dirty="0"/>
              <a:t>, Ball said. </a:t>
            </a:r>
            <a:r>
              <a:rPr lang="en-US" dirty="0" smtClean="0"/>
              <a:t>House </a:t>
            </a:r>
            <a:r>
              <a:rPr lang="en-US" b="1" dirty="0" smtClean="0"/>
              <a:t>bees</a:t>
            </a:r>
            <a:r>
              <a:rPr lang="en-US" dirty="0"/>
              <a:t> place the nectar in cells within the hive for one to three days until it contains about 20 percent </a:t>
            </a:r>
            <a:r>
              <a:rPr lang="en-US" dirty="0" smtClean="0"/>
              <a:t>moisture. Then it’s ready to be eaten!</a:t>
            </a:r>
            <a:endParaRPr lang="en-US" dirty="0"/>
          </a:p>
        </p:txBody>
      </p:sp>
    </p:spTree>
    <p:extLst>
      <p:ext uri="{BB962C8B-B14F-4D97-AF65-F5344CB8AC3E}">
        <p14:creationId xmlns:p14="http://schemas.microsoft.com/office/powerpoint/2010/main" xmlns="" val="1795505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How do bees pollinate?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914400"/>
            <a:ext cx="3276600" cy="5832350"/>
          </a:xfrm>
        </p:spPr>
      </p:pic>
      <p:sp>
        <p:nvSpPr>
          <p:cNvPr id="5" name="TextBox 4"/>
          <p:cNvSpPr txBox="1"/>
          <p:nvPr/>
        </p:nvSpPr>
        <p:spPr>
          <a:xfrm>
            <a:off x="4343400" y="1676400"/>
            <a:ext cx="4114800" cy="1754326"/>
          </a:xfrm>
          <a:prstGeom prst="rect">
            <a:avLst/>
          </a:prstGeom>
          <a:noFill/>
        </p:spPr>
        <p:txBody>
          <a:bodyPr wrap="square" rtlCol="0">
            <a:spAutoFit/>
          </a:bodyPr>
          <a:lstStyle/>
          <a:p>
            <a:r>
              <a:rPr lang="en-US" dirty="0" smtClean="0"/>
              <a:t>Bees collect pollen as they land on plants on the hairs on their legs (pollen baskets). They plan to take this pollen back to the hive, but as they continue to land on other plants, some pollen stays there and pollinates!</a:t>
            </a:r>
          </a:p>
        </p:txBody>
      </p:sp>
      <p:sp>
        <p:nvSpPr>
          <p:cNvPr id="6" name="TextBox 5"/>
          <p:cNvSpPr txBox="1"/>
          <p:nvPr/>
        </p:nvSpPr>
        <p:spPr>
          <a:xfrm>
            <a:off x="4800600" y="4191000"/>
            <a:ext cx="3505200" cy="1200329"/>
          </a:xfrm>
          <a:prstGeom prst="rect">
            <a:avLst/>
          </a:prstGeom>
          <a:noFill/>
        </p:spPr>
        <p:txBody>
          <a:bodyPr wrap="square" rtlCol="0">
            <a:spAutoFit/>
          </a:bodyPr>
          <a:lstStyle/>
          <a:p>
            <a:r>
              <a:rPr lang="en-US" dirty="0" smtClean="0"/>
              <a:t>So remember to thank and appreciate bees!  Don’t try to kill them or disturb them!  They are SO IMPORTANT to our lives!</a:t>
            </a:r>
            <a:endParaRPr lang="en-US" dirty="0"/>
          </a:p>
        </p:txBody>
      </p:sp>
    </p:spTree>
    <p:extLst>
      <p:ext uri="{BB962C8B-B14F-4D97-AF65-F5344CB8AC3E}">
        <p14:creationId xmlns:p14="http://schemas.microsoft.com/office/powerpoint/2010/main" xmlns="" val="3781064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bees important?</a:t>
            </a:r>
            <a:endParaRPr lang="en-US" dirty="0"/>
          </a:p>
        </p:txBody>
      </p:sp>
      <p:sp>
        <p:nvSpPr>
          <p:cNvPr id="3" name="Content Placeholder 2"/>
          <p:cNvSpPr>
            <a:spLocks noGrp="1"/>
          </p:cNvSpPr>
          <p:nvPr>
            <p:ph idx="1"/>
          </p:nvPr>
        </p:nvSpPr>
        <p:spPr/>
        <p:txBody>
          <a:bodyPr/>
          <a:lstStyle/>
          <a:p>
            <a:r>
              <a:rPr lang="en-US" dirty="0"/>
              <a:t>Agriculture depends greatly on the honeybee for pollination. </a:t>
            </a:r>
            <a:endParaRPr lang="en-US" dirty="0" smtClean="0"/>
          </a:p>
          <a:p>
            <a:r>
              <a:rPr lang="en-US" b="1" dirty="0" smtClean="0"/>
              <a:t>Honeybees </a:t>
            </a:r>
            <a:r>
              <a:rPr lang="en-US" b="1" dirty="0"/>
              <a:t>account for </a:t>
            </a:r>
            <a:r>
              <a:rPr lang="en-US" sz="6000" b="1" dirty="0"/>
              <a:t>80% </a:t>
            </a:r>
            <a:r>
              <a:rPr lang="en-US" b="1" dirty="0"/>
              <a:t>of all insect pollination. </a:t>
            </a:r>
            <a:r>
              <a:rPr lang="en-US" dirty="0"/>
              <a:t>Without such pollination, we would see a significant decrease in the yield of fruits and vegetables.</a:t>
            </a:r>
          </a:p>
        </p:txBody>
      </p:sp>
    </p:spTree>
    <p:extLst>
      <p:ext uri="{BB962C8B-B14F-4D97-AF65-F5344CB8AC3E}">
        <p14:creationId xmlns:p14="http://schemas.microsoft.com/office/powerpoint/2010/main" xmlns="" val="964790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world without bees…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1814354"/>
            <a:ext cx="8229600" cy="4097655"/>
          </a:xfrm>
        </p:spPr>
      </p:pic>
    </p:spTree>
    <p:extLst>
      <p:ext uri="{BB962C8B-B14F-4D97-AF65-F5344CB8AC3E}">
        <p14:creationId xmlns:p14="http://schemas.microsoft.com/office/powerpoint/2010/main" xmlns="" val="933244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world without bees…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309018" y="1600200"/>
            <a:ext cx="4525963" cy="4525963"/>
          </a:xfrm>
        </p:spPr>
      </p:pic>
    </p:spTree>
    <p:extLst>
      <p:ext uri="{BB962C8B-B14F-4D97-AF65-F5344CB8AC3E}">
        <p14:creationId xmlns:p14="http://schemas.microsoft.com/office/powerpoint/2010/main" xmlns="" val="2735420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Beekeeping… Why keep bees?</a:t>
            </a:r>
            <a:endParaRPr lang="en-US" dirty="0"/>
          </a:p>
        </p:txBody>
      </p:sp>
      <p:sp>
        <p:nvSpPr>
          <p:cNvPr id="3" name="Content Placeholder 2"/>
          <p:cNvSpPr>
            <a:spLocks noGrp="1"/>
          </p:cNvSpPr>
          <p:nvPr>
            <p:ph idx="1"/>
          </p:nvPr>
        </p:nvSpPr>
        <p:spPr/>
        <p:txBody>
          <a:bodyPr>
            <a:normAutofit lnSpcReduction="10000"/>
          </a:bodyPr>
          <a:lstStyle/>
          <a:p>
            <a:r>
              <a:rPr lang="en-US" dirty="0" smtClean="0"/>
              <a:t>To make and sell honey</a:t>
            </a:r>
          </a:p>
          <a:p>
            <a:r>
              <a:rPr lang="en-US" dirty="0" smtClean="0"/>
              <a:t>TO KEEP BEES IN OUR COMMUNITY!</a:t>
            </a:r>
          </a:p>
          <a:p>
            <a:pPr lvl="1"/>
            <a:r>
              <a:rPr lang="en-US" dirty="0" smtClean="0"/>
              <a:t>So often, people find bees in their yard and kill them to remove them. This is detrimental to our community, as bees are very important!</a:t>
            </a:r>
          </a:p>
          <a:p>
            <a:r>
              <a:rPr lang="en-US" dirty="0" smtClean="0"/>
              <a:t>Also, RESPONSIBLE bee keepers are SUPER knowledgeable about bees and can do wonderful things like remove bees from your yard without killing them!</a:t>
            </a:r>
          </a:p>
          <a:p>
            <a:pPr marL="457200" lvl="1" indent="0">
              <a:buNone/>
            </a:pPr>
            <a:endParaRPr lang="en-US" dirty="0"/>
          </a:p>
        </p:txBody>
      </p:sp>
    </p:spTree>
    <p:extLst>
      <p:ext uri="{BB962C8B-B14F-4D97-AF65-F5344CB8AC3E}">
        <p14:creationId xmlns:p14="http://schemas.microsoft.com/office/powerpoint/2010/main" xmlns="" val="1276914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Bees… in general</a:t>
            </a:r>
            <a:endParaRPr lang="en-US" dirty="0"/>
          </a:p>
        </p:txBody>
      </p:sp>
      <p:sp>
        <p:nvSpPr>
          <p:cNvPr id="3" name="Content Placeholder 2"/>
          <p:cNvSpPr>
            <a:spLocks noGrp="1"/>
          </p:cNvSpPr>
          <p:nvPr>
            <p:ph idx="1"/>
          </p:nvPr>
        </p:nvSpPr>
        <p:spPr/>
        <p:txBody>
          <a:bodyPr/>
          <a:lstStyle/>
          <a:p>
            <a:r>
              <a:rPr lang="en-US" dirty="0" smtClean="0"/>
              <a:t>There are over 20,000 species of bees in the world. </a:t>
            </a:r>
          </a:p>
          <a:p>
            <a:r>
              <a:rPr lang="en-US" dirty="0" smtClean="0"/>
              <a:t>They are found on every continent except Antarctica.</a:t>
            </a:r>
          </a:p>
          <a:p>
            <a:r>
              <a:rPr lang="en-US" dirty="0" smtClean="0"/>
              <a:t>Most bees are communal – they live with many other bees in a colony.</a:t>
            </a:r>
          </a:p>
          <a:p>
            <a:r>
              <a:rPr lang="en-US" dirty="0" smtClean="0"/>
              <a:t>They are all very important to our world! Let’s learn how!</a:t>
            </a:r>
            <a:endParaRPr lang="en-US" dirty="0"/>
          </a:p>
        </p:txBody>
      </p:sp>
    </p:spTree>
    <p:extLst>
      <p:ext uri="{BB962C8B-B14F-4D97-AF65-F5344CB8AC3E}">
        <p14:creationId xmlns:p14="http://schemas.microsoft.com/office/powerpoint/2010/main" xmlns="" val="1890879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Domestic Bee Hives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04800" y="1066800"/>
            <a:ext cx="2540081" cy="4525963"/>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29200" y="829702"/>
            <a:ext cx="4114800" cy="25545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19400" y="3124200"/>
            <a:ext cx="5334000" cy="3619500"/>
          </a:xfrm>
          <a:prstGeom prst="rect">
            <a:avLst/>
          </a:prstGeom>
        </p:spPr>
      </p:pic>
    </p:spTree>
    <p:extLst>
      <p:ext uri="{BB962C8B-B14F-4D97-AF65-F5344CB8AC3E}">
        <p14:creationId xmlns:p14="http://schemas.microsoft.com/office/powerpoint/2010/main" xmlns="" val="3559756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715000"/>
            <a:ext cx="8229600" cy="1143000"/>
          </a:xfrm>
        </p:spPr>
        <p:txBody>
          <a:bodyPr/>
          <a:lstStyle/>
          <a:p>
            <a:r>
              <a:rPr lang="en-US" dirty="0" smtClean="0"/>
              <a:t>Bee removal!</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34636"/>
            <a:ext cx="3810000" cy="6788728"/>
          </a:xfrm>
        </p:spPr>
      </p:pic>
      <p:sp>
        <p:nvSpPr>
          <p:cNvPr id="5" name="TextBox 4"/>
          <p:cNvSpPr txBox="1"/>
          <p:nvPr/>
        </p:nvSpPr>
        <p:spPr>
          <a:xfrm>
            <a:off x="4953000" y="533400"/>
            <a:ext cx="3429000" cy="4524315"/>
          </a:xfrm>
          <a:prstGeom prst="rect">
            <a:avLst/>
          </a:prstGeom>
          <a:noFill/>
        </p:spPr>
        <p:txBody>
          <a:bodyPr wrap="square" rtlCol="0">
            <a:spAutoFit/>
          </a:bodyPr>
          <a:lstStyle/>
          <a:p>
            <a:r>
              <a:rPr lang="en-US" sz="2400" dirty="0" smtClean="0"/>
              <a:t>This RESPONSIBLE bee keeper (Hilary Kearney) is removing a hive.  She is moving it WITHOUT killing the bees! Sometimes in moving a hive, a few bees will die (especially from attempting to sting the movers). But in general it is usually better for the WHOLE hive to be moved somewhere safer.</a:t>
            </a:r>
            <a:endParaRPr lang="en-US" sz="2400" dirty="0"/>
          </a:p>
        </p:txBody>
      </p:sp>
    </p:spTree>
    <p:extLst>
      <p:ext uri="{BB962C8B-B14F-4D97-AF65-F5344CB8AC3E}">
        <p14:creationId xmlns:p14="http://schemas.microsoft.com/office/powerpoint/2010/main" xmlns="" val="2938860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600200"/>
            <a:ext cx="8229600" cy="1143000"/>
          </a:xfrm>
        </p:spPr>
        <p:txBody>
          <a:bodyPr>
            <a:normAutofit/>
          </a:bodyPr>
          <a:lstStyle/>
          <a:p>
            <a:r>
              <a:rPr lang="en-US" sz="2800" dirty="0" smtClean="0"/>
              <a:t>Find the Queen (1)</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771" y="-1066800"/>
            <a:ext cx="5410199" cy="9639991"/>
          </a:xfrm>
        </p:spPr>
      </p:pic>
      <p:sp>
        <p:nvSpPr>
          <p:cNvPr id="5" name="TextBox 4"/>
          <p:cNvSpPr txBox="1"/>
          <p:nvPr/>
        </p:nvSpPr>
        <p:spPr>
          <a:xfrm>
            <a:off x="6172200" y="3048000"/>
            <a:ext cx="2438400" cy="1477328"/>
          </a:xfrm>
          <a:prstGeom prst="rect">
            <a:avLst/>
          </a:prstGeom>
          <a:noFill/>
        </p:spPr>
        <p:txBody>
          <a:bodyPr wrap="square" rtlCol="0">
            <a:spAutoFit/>
          </a:bodyPr>
          <a:lstStyle/>
          <a:p>
            <a:r>
              <a:rPr lang="en-US" dirty="0" smtClean="0"/>
              <a:t>Can you find the queen? Make your guess and then go to the next slide to see if you were right!</a:t>
            </a:r>
            <a:endParaRPr lang="en-US" dirty="0"/>
          </a:p>
        </p:txBody>
      </p:sp>
    </p:spTree>
    <p:extLst>
      <p:ext uri="{BB962C8B-B14F-4D97-AF65-F5344CB8AC3E}">
        <p14:creationId xmlns:p14="http://schemas.microsoft.com/office/powerpoint/2010/main" xmlns="" val="2038915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81200" y="-1187334"/>
            <a:ext cx="5638800" cy="10047317"/>
          </a:xfrm>
          <a:prstGeom prst="rect">
            <a:avLst/>
          </a:prstGeom>
        </p:spPr>
      </p:pic>
    </p:spTree>
    <p:extLst>
      <p:ext uri="{BB962C8B-B14F-4D97-AF65-F5344CB8AC3E}">
        <p14:creationId xmlns:p14="http://schemas.microsoft.com/office/powerpoint/2010/main" xmlns="" val="395210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066800"/>
            <a:ext cx="8229600" cy="1143000"/>
          </a:xfrm>
        </p:spPr>
        <p:txBody>
          <a:bodyPr>
            <a:normAutofit/>
          </a:bodyPr>
          <a:lstStyle/>
          <a:p>
            <a:r>
              <a:rPr lang="en-US" sz="2800" dirty="0" smtClean="0"/>
              <a:t>Find the Queen (2)</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838200"/>
            <a:ext cx="5410200" cy="9630159"/>
          </a:xfrm>
        </p:spPr>
      </p:pic>
      <p:sp>
        <p:nvSpPr>
          <p:cNvPr id="5" name="TextBox 4"/>
          <p:cNvSpPr txBox="1"/>
          <p:nvPr/>
        </p:nvSpPr>
        <p:spPr>
          <a:xfrm>
            <a:off x="6019800" y="2362200"/>
            <a:ext cx="2514600" cy="1200329"/>
          </a:xfrm>
          <a:prstGeom prst="rect">
            <a:avLst/>
          </a:prstGeom>
          <a:noFill/>
        </p:spPr>
        <p:txBody>
          <a:bodyPr wrap="square" rtlCol="0">
            <a:spAutoFit/>
          </a:bodyPr>
          <a:lstStyle/>
          <a:p>
            <a:r>
              <a:rPr lang="en-US" dirty="0" smtClean="0"/>
              <a:t>Try another! Make your guess and then move to the next slide to see if you were right!</a:t>
            </a:r>
            <a:endParaRPr lang="en-US" dirty="0"/>
          </a:p>
        </p:txBody>
      </p:sp>
    </p:spTree>
    <p:extLst>
      <p:ext uri="{BB962C8B-B14F-4D97-AF65-F5344CB8AC3E}">
        <p14:creationId xmlns:p14="http://schemas.microsoft.com/office/powerpoint/2010/main" xmlns="" val="2468510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52600" y="-1589532"/>
            <a:ext cx="6019800" cy="10715244"/>
          </a:xfrm>
          <a:prstGeom prst="rect">
            <a:avLst/>
          </a:prstGeom>
        </p:spPr>
      </p:pic>
    </p:spTree>
    <p:extLst>
      <p:ext uri="{BB962C8B-B14F-4D97-AF65-F5344CB8AC3E}">
        <p14:creationId xmlns:p14="http://schemas.microsoft.com/office/powerpoint/2010/main" xmlns="" val="2064891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5715000"/>
            <a:ext cx="8229600" cy="1143000"/>
          </a:xfrm>
        </p:spPr>
        <p:txBody>
          <a:bodyPr>
            <a:normAutofit/>
          </a:bodyPr>
          <a:lstStyle/>
          <a:p>
            <a:r>
              <a:rPr lang="en-US" sz="2800" dirty="0" smtClean="0"/>
              <a:t>Find the Queen (3)</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914400"/>
            <a:ext cx="5257800" cy="9358887"/>
          </a:xfrm>
        </p:spPr>
      </p:pic>
      <p:sp>
        <p:nvSpPr>
          <p:cNvPr id="5" name="TextBox 4"/>
          <p:cNvSpPr txBox="1"/>
          <p:nvPr/>
        </p:nvSpPr>
        <p:spPr>
          <a:xfrm>
            <a:off x="5943600" y="990600"/>
            <a:ext cx="2895600" cy="1200329"/>
          </a:xfrm>
          <a:prstGeom prst="rect">
            <a:avLst/>
          </a:prstGeom>
          <a:noFill/>
        </p:spPr>
        <p:txBody>
          <a:bodyPr wrap="square" rtlCol="0">
            <a:spAutoFit/>
          </a:bodyPr>
          <a:lstStyle/>
          <a:p>
            <a:r>
              <a:rPr lang="en-US" dirty="0" smtClean="0"/>
              <a:t>Try one more!  This is a hard one! Make your guess and then go to the next slide to see if you’re right!</a:t>
            </a:r>
            <a:endParaRPr lang="en-US" dirty="0"/>
          </a:p>
        </p:txBody>
      </p:sp>
    </p:spTree>
    <p:extLst>
      <p:ext uri="{BB962C8B-B14F-4D97-AF65-F5344CB8AC3E}">
        <p14:creationId xmlns:p14="http://schemas.microsoft.com/office/powerpoint/2010/main" xmlns="" val="2074136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28800" y="-1143000"/>
            <a:ext cx="5867400" cy="10454640"/>
          </a:xfrm>
          <a:prstGeom prst="rect">
            <a:avLst/>
          </a:prstGeom>
        </p:spPr>
      </p:pic>
    </p:spTree>
    <p:extLst>
      <p:ext uri="{BB962C8B-B14F-4D97-AF65-F5344CB8AC3E}">
        <p14:creationId xmlns:p14="http://schemas.microsoft.com/office/powerpoint/2010/main" xmlns="" val="623230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 Respect the Bees!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09800" y="1500981"/>
            <a:ext cx="4953000" cy="4953000"/>
          </a:xfrm>
        </p:spPr>
      </p:pic>
    </p:spTree>
    <p:extLst>
      <p:ext uri="{BB962C8B-B14F-4D97-AF65-F5344CB8AC3E}">
        <p14:creationId xmlns:p14="http://schemas.microsoft.com/office/powerpoint/2010/main" xmlns="" val="1434004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hlinkClick r:id="rId2"/>
              </a:rPr>
              <a:t>http://girlnextdoorhoney.com/</a:t>
            </a:r>
            <a:endParaRPr lang="en-US" dirty="0" smtClean="0"/>
          </a:p>
          <a:p>
            <a:r>
              <a:rPr lang="en-US" dirty="0" smtClean="0">
                <a:hlinkClick r:id="rId3"/>
              </a:rPr>
              <a:t>http://www.backyardbeekeepers.com/facts.html</a:t>
            </a:r>
            <a:endParaRPr lang="en-US" dirty="0" smtClean="0"/>
          </a:p>
          <a:p>
            <a:r>
              <a:rPr lang="en-US" dirty="0" smtClean="0">
                <a:hlinkClick r:id="rId4"/>
              </a:rPr>
              <a:t>http://thehomeschoolscientist.com/honey-bee-anatomy-printable-lesson/#.VUp-HflVgSU</a:t>
            </a: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xmlns="" val="2007205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Castes of the Honey Bee</a:t>
            </a:r>
            <a:endParaRPr lang="en-US" dirty="0"/>
          </a:p>
        </p:txBody>
      </p:sp>
      <p:sp>
        <p:nvSpPr>
          <p:cNvPr id="3" name="Content Placeholder 2"/>
          <p:cNvSpPr>
            <a:spLocks noGrp="1"/>
          </p:cNvSpPr>
          <p:nvPr>
            <p:ph idx="1"/>
          </p:nvPr>
        </p:nvSpPr>
        <p:spPr/>
        <p:txBody>
          <a:bodyPr>
            <a:normAutofit/>
          </a:bodyPr>
          <a:lstStyle/>
          <a:p>
            <a:r>
              <a:rPr lang="en-US" sz="2400" dirty="0" smtClean="0"/>
              <a:t>Colonies of bees have different jobs that need to be filled. Instead of each bee fulfilling all of the jobs, they are broken up into 3 different castes (jobs).</a:t>
            </a:r>
          </a:p>
          <a:p>
            <a:pPr lvl="1"/>
            <a:r>
              <a:rPr lang="en-US" sz="2400" dirty="0" smtClean="0"/>
              <a:t>Queen bee</a:t>
            </a:r>
          </a:p>
          <a:p>
            <a:pPr lvl="1"/>
            <a:r>
              <a:rPr lang="en-US" sz="2400" dirty="0" smtClean="0"/>
              <a:t>Worker bee</a:t>
            </a:r>
          </a:p>
          <a:p>
            <a:pPr lvl="1"/>
            <a:r>
              <a:rPr lang="en-US" sz="2400" dirty="0" smtClean="0"/>
              <a:t>Drone</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0" y="3124200"/>
            <a:ext cx="5381625" cy="3150220"/>
          </a:xfrm>
          <a:prstGeom prst="rect">
            <a:avLst/>
          </a:prstGeom>
        </p:spPr>
      </p:pic>
    </p:spTree>
    <p:extLst>
      <p:ext uri="{BB962C8B-B14F-4D97-AF65-F5344CB8AC3E}">
        <p14:creationId xmlns:p14="http://schemas.microsoft.com/office/powerpoint/2010/main" xmlns="" val="2798604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Queen Bee</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dirty="0"/>
              <a:t>There is only one queen per hive. The queen </a:t>
            </a:r>
            <a:r>
              <a:rPr lang="en-US" sz="2400" dirty="0" smtClean="0"/>
              <a:t>is the only bee that lays eggs. A </a:t>
            </a:r>
            <a:r>
              <a:rPr lang="en-US" sz="2400" dirty="0"/>
              <a:t>queen bee can live for 3-5 years. </a:t>
            </a:r>
            <a:r>
              <a:rPr lang="en-US" sz="2400" dirty="0" smtClean="0"/>
              <a:t>She </a:t>
            </a:r>
            <a:r>
              <a:rPr lang="en-US" sz="2400" dirty="0"/>
              <a:t>lays up to 2000 eggs per day. </a:t>
            </a:r>
            <a:r>
              <a:rPr lang="en-US" sz="2400" dirty="0" smtClean="0"/>
              <a:t>Some eggs become worker bees, some become drones. When </a:t>
            </a:r>
            <a:r>
              <a:rPr lang="en-US" sz="2400" dirty="0"/>
              <a:t>she dies or becomes unproductive, the other bees will "make" a new queen by selecting a young larva and feeding it a diet of "royal jelly". For queen bees, it takes 16 days from egg to </a:t>
            </a:r>
            <a:r>
              <a:rPr lang="en-US" sz="2400" dirty="0" smtClean="0"/>
              <a:t>hatching.</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10200" y="4512733"/>
            <a:ext cx="3237653" cy="2167467"/>
          </a:xfrm>
          <a:prstGeom prst="rect">
            <a:avLst/>
          </a:prstGeom>
        </p:spPr>
      </p:pic>
      <p:sp>
        <p:nvSpPr>
          <p:cNvPr id="5" name="TextBox 4"/>
          <p:cNvSpPr txBox="1"/>
          <p:nvPr/>
        </p:nvSpPr>
        <p:spPr>
          <a:xfrm>
            <a:off x="838200" y="4512733"/>
            <a:ext cx="3657600" cy="2031325"/>
          </a:xfrm>
          <a:prstGeom prst="rect">
            <a:avLst/>
          </a:prstGeom>
          <a:noFill/>
        </p:spPr>
        <p:txBody>
          <a:bodyPr wrap="square" rtlCol="0">
            <a:spAutoFit/>
          </a:bodyPr>
          <a:lstStyle/>
          <a:p>
            <a:r>
              <a:rPr lang="en-US" b="1" dirty="0" smtClean="0"/>
              <a:t>What is royal jelly?</a:t>
            </a:r>
          </a:p>
          <a:p>
            <a:r>
              <a:rPr lang="en-US" dirty="0"/>
              <a:t>The powerful, milky substance that turns an ordinary bee into a Queen Bee. It is made of digested pollen and honey or nectar mixed with a chemical secreted from a gland in a nursing bee's head. </a:t>
            </a:r>
          </a:p>
        </p:txBody>
      </p:sp>
    </p:spTree>
    <p:extLst>
      <p:ext uri="{BB962C8B-B14F-4D97-AF65-F5344CB8AC3E}">
        <p14:creationId xmlns:p14="http://schemas.microsoft.com/office/powerpoint/2010/main" xmlns="" val="1257345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 Bees</a:t>
            </a:r>
            <a:endParaRPr lang="en-US" dirty="0"/>
          </a:p>
        </p:txBody>
      </p:sp>
      <p:sp>
        <p:nvSpPr>
          <p:cNvPr id="3" name="Content Placeholder 2"/>
          <p:cNvSpPr>
            <a:spLocks noGrp="1"/>
          </p:cNvSpPr>
          <p:nvPr>
            <p:ph idx="1"/>
          </p:nvPr>
        </p:nvSpPr>
        <p:spPr/>
        <p:txBody>
          <a:bodyPr>
            <a:noAutofit/>
          </a:bodyPr>
          <a:lstStyle/>
          <a:p>
            <a:r>
              <a:rPr lang="en-US" sz="2400" dirty="0"/>
              <a:t>All worker bees are female, but </a:t>
            </a:r>
            <a:r>
              <a:rPr lang="en-US" sz="2400" dirty="0" smtClean="0"/>
              <a:t>they do not lay eggs.</a:t>
            </a:r>
          </a:p>
          <a:p>
            <a:r>
              <a:rPr lang="en-US" sz="2400" dirty="0" smtClean="0"/>
              <a:t>Worker </a:t>
            </a:r>
            <a:r>
              <a:rPr lang="en-US" sz="2400" dirty="0"/>
              <a:t>bees live for 4-9 months during the winter season, but only 6 weeks during the busy summer months (they literally work themselves to death). </a:t>
            </a:r>
            <a:endParaRPr lang="en-US" sz="2400" dirty="0" smtClean="0"/>
          </a:p>
          <a:p>
            <a:r>
              <a:rPr lang="en-US" sz="2400" dirty="0" smtClean="0"/>
              <a:t>Nearly </a:t>
            </a:r>
            <a:r>
              <a:rPr lang="en-US" sz="2400" dirty="0"/>
              <a:t>all of the bees in a hive are worker bees. A hive consists of 20,000 - 30,000 bees in the winter, and over 60,000 - 80,000 bees in the summer</a:t>
            </a:r>
            <a:r>
              <a:rPr lang="en-US" sz="2400" dirty="0" smtClean="0"/>
              <a:t>.</a:t>
            </a:r>
          </a:p>
          <a:p>
            <a:r>
              <a:rPr lang="en-US" sz="2400" dirty="0" err="1" smtClean="0"/>
              <a:t>Jobs:housekeeper</a:t>
            </a:r>
            <a:r>
              <a:rPr lang="en-US" sz="2400" dirty="0"/>
              <a:t>; nursemaid; construction worker; grocer; undertaker; guard; and finally, after 21 days they become a forager collecting pollen and nectar. </a:t>
            </a:r>
            <a:endParaRPr lang="en-US" sz="2400" dirty="0" smtClean="0"/>
          </a:p>
          <a:p>
            <a:r>
              <a:rPr lang="en-US" sz="2400" dirty="0" smtClean="0"/>
              <a:t>The </a:t>
            </a:r>
            <a:r>
              <a:rPr lang="en-US" sz="2400" dirty="0"/>
              <a:t>worker bee has a barbed stinger that results in her death following stinging, therefore, she can only sting once.</a:t>
            </a:r>
          </a:p>
        </p:txBody>
      </p:sp>
    </p:spTree>
    <p:extLst>
      <p:ext uri="{BB962C8B-B14F-4D97-AF65-F5344CB8AC3E}">
        <p14:creationId xmlns:p14="http://schemas.microsoft.com/office/powerpoint/2010/main" xmlns="" val="3585503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228600"/>
            <a:ext cx="3187008" cy="212883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24400" y="29353"/>
            <a:ext cx="3638550" cy="6476619"/>
          </a:xfrm>
          <a:prstGeom prst="rect">
            <a:avLst/>
          </a:prstGeom>
        </p:spPr>
      </p:pic>
      <p:sp>
        <p:nvSpPr>
          <p:cNvPr id="4" name="TextBox 3"/>
          <p:cNvSpPr txBox="1"/>
          <p:nvPr/>
        </p:nvSpPr>
        <p:spPr>
          <a:xfrm>
            <a:off x="1371600" y="2819400"/>
            <a:ext cx="3200400" cy="646331"/>
          </a:xfrm>
          <a:prstGeom prst="rect">
            <a:avLst/>
          </a:prstGeom>
          <a:noFill/>
        </p:spPr>
        <p:txBody>
          <a:bodyPr wrap="square" rtlCol="0">
            <a:spAutoFit/>
          </a:bodyPr>
          <a:lstStyle/>
          <a:p>
            <a:r>
              <a:rPr lang="en-US" dirty="0" smtClean="0"/>
              <a:t>Honey bulge – the result of the </a:t>
            </a:r>
          </a:p>
          <a:p>
            <a:r>
              <a:rPr lang="en-US" dirty="0" smtClean="0"/>
              <a:t>hard work of the worker bees!</a:t>
            </a:r>
            <a:endParaRPr lang="en-US" dirty="0"/>
          </a:p>
        </p:txBody>
      </p:sp>
      <p:sp>
        <p:nvSpPr>
          <p:cNvPr id="5" name="Right Arrow 4"/>
          <p:cNvSpPr/>
          <p:nvPr/>
        </p:nvSpPr>
        <p:spPr>
          <a:xfrm>
            <a:off x="3491808" y="3465731"/>
            <a:ext cx="1080192" cy="1918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90600" y="3962400"/>
            <a:ext cx="2796778" cy="2209800"/>
          </a:xfrm>
          <a:prstGeom prst="rect">
            <a:avLst/>
          </a:prstGeom>
        </p:spPr>
      </p:pic>
    </p:spTree>
    <p:extLst>
      <p:ext uri="{BB962C8B-B14F-4D97-AF65-F5344CB8AC3E}">
        <p14:creationId xmlns:p14="http://schemas.microsoft.com/office/powerpoint/2010/main" xmlns="" val="3250674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Drones</a:t>
            </a:r>
            <a:endParaRPr lang="en-US" dirty="0"/>
          </a:p>
        </p:txBody>
      </p:sp>
      <p:sp>
        <p:nvSpPr>
          <p:cNvPr id="3" name="Content Placeholder 2"/>
          <p:cNvSpPr>
            <a:spLocks noGrp="1"/>
          </p:cNvSpPr>
          <p:nvPr>
            <p:ph idx="1"/>
          </p:nvPr>
        </p:nvSpPr>
        <p:spPr/>
        <p:txBody>
          <a:bodyPr/>
          <a:lstStyle/>
          <a:p>
            <a:r>
              <a:rPr lang="en-US" dirty="0" smtClean="0"/>
              <a:t>Drones do not have a stinger, nor do they do any of the work in a hive. </a:t>
            </a:r>
          </a:p>
          <a:p>
            <a:r>
              <a:rPr lang="en-US" dirty="0" smtClean="0"/>
              <a:t>Drones are simply there to be the dad of the new bees.</a:t>
            </a:r>
          </a:p>
          <a:p>
            <a:r>
              <a:rPr lang="en-US" dirty="0" smtClean="0"/>
              <a:t>There are only 300 – 3000 of them in a hive.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00600" y="4267200"/>
            <a:ext cx="3712029" cy="2477779"/>
          </a:xfrm>
          <a:prstGeom prst="rect">
            <a:avLst/>
          </a:prstGeom>
        </p:spPr>
      </p:pic>
    </p:spTree>
    <p:extLst>
      <p:ext uri="{BB962C8B-B14F-4D97-AF65-F5344CB8AC3E}">
        <p14:creationId xmlns:p14="http://schemas.microsoft.com/office/powerpoint/2010/main" xmlns="" val="3921919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715000"/>
            <a:ext cx="8229600" cy="1143000"/>
          </a:xfrm>
        </p:spPr>
        <p:txBody>
          <a:bodyPr/>
          <a:lstStyle/>
          <a:p>
            <a:r>
              <a:rPr lang="en-US" dirty="0" smtClean="0"/>
              <a:t>Baby bees!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3276600" cy="5838306"/>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91112" y="-152400"/>
            <a:ext cx="4052888" cy="7221510"/>
          </a:xfrm>
          <a:prstGeom prst="rect">
            <a:avLst/>
          </a:prstGeom>
        </p:spPr>
      </p:pic>
      <p:sp>
        <p:nvSpPr>
          <p:cNvPr id="6" name="TextBox 5"/>
          <p:cNvSpPr txBox="1"/>
          <p:nvPr/>
        </p:nvSpPr>
        <p:spPr>
          <a:xfrm>
            <a:off x="3581400" y="457200"/>
            <a:ext cx="1371600" cy="369332"/>
          </a:xfrm>
          <a:prstGeom prst="rect">
            <a:avLst/>
          </a:prstGeom>
          <a:noFill/>
        </p:spPr>
        <p:txBody>
          <a:bodyPr wrap="square" rtlCol="0">
            <a:spAutoFit/>
          </a:bodyPr>
          <a:lstStyle/>
          <a:p>
            <a:r>
              <a:rPr lang="en-US" dirty="0" smtClean="0"/>
              <a:t>Bee eggs!</a:t>
            </a:r>
            <a:endParaRPr lang="en-US" dirty="0"/>
          </a:p>
        </p:txBody>
      </p:sp>
      <p:sp>
        <p:nvSpPr>
          <p:cNvPr id="7" name="TextBox 6"/>
          <p:cNvSpPr txBox="1"/>
          <p:nvPr/>
        </p:nvSpPr>
        <p:spPr>
          <a:xfrm>
            <a:off x="3581400" y="2895600"/>
            <a:ext cx="1371600" cy="646331"/>
          </a:xfrm>
          <a:prstGeom prst="rect">
            <a:avLst/>
          </a:prstGeom>
          <a:noFill/>
        </p:spPr>
        <p:txBody>
          <a:bodyPr wrap="square" rtlCol="0">
            <a:spAutoFit/>
          </a:bodyPr>
          <a:lstStyle/>
          <a:p>
            <a:r>
              <a:rPr lang="en-US" dirty="0" smtClean="0"/>
              <a:t>A hatching drone!</a:t>
            </a:r>
          </a:p>
        </p:txBody>
      </p:sp>
      <p:sp>
        <p:nvSpPr>
          <p:cNvPr id="8" name="Right Arrow 7"/>
          <p:cNvSpPr/>
          <p:nvPr/>
        </p:nvSpPr>
        <p:spPr>
          <a:xfrm>
            <a:off x="3733800" y="3541931"/>
            <a:ext cx="1219200" cy="268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3429000" y="826532"/>
            <a:ext cx="1371600" cy="3164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88195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Honey Bee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33400" y="1310884"/>
            <a:ext cx="8229600" cy="5200909"/>
          </a:xfrm>
        </p:spPr>
      </p:pic>
      <p:sp>
        <p:nvSpPr>
          <p:cNvPr id="5" name="TextBox 4"/>
          <p:cNvSpPr txBox="1"/>
          <p:nvPr/>
        </p:nvSpPr>
        <p:spPr>
          <a:xfrm>
            <a:off x="762000" y="5867400"/>
            <a:ext cx="1447800" cy="738664"/>
          </a:xfrm>
          <a:prstGeom prst="rect">
            <a:avLst/>
          </a:prstGeom>
          <a:noFill/>
        </p:spPr>
        <p:txBody>
          <a:bodyPr wrap="square" rtlCol="0">
            <a:spAutoFit/>
          </a:bodyPr>
          <a:lstStyle/>
          <a:p>
            <a:r>
              <a:rPr lang="en-US" sz="1400" dirty="0" smtClean="0"/>
              <a:t>Pollen sacs are also called pollen baskets.</a:t>
            </a:r>
            <a:endParaRPr lang="en-US" sz="1400" dirty="0"/>
          </a:p>
        </p:txBody>
      </p:sp>
    </p:spTree>
    <p:extLst>
      <p:ext uri="{BB962C8B-B14F-4D97-AF65-F5344CB8AC3E}">
        <p14:creationId xmlns:p14="http://schemas.microsoft.com/office/powerpoint/2010/main" xmlns="" val="3463416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1011</Words>
  <Application>Microsoft Office PowerPoint</Application>
  <PresentationFormat>On-screen Show (4:3)</PresentationFormat>
  <Paragraphs>78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HONEY BEES</vt:lpstr>
      <vt:lpstr>Bees… in general</vt:lpstr>
      <vt:lpstr>Castes of the Honey Bee</vt:lpstr>
      <vt:lpstr>Queen Bee</vt:lpstr>
      <vt:lpstr>Worker Bees</vt:lpstr>
      <vt:lpstr>Slide 6</vt:lpstr>
      <vt:lpstr>Drones</vt:lpstr>
      <vt:lpstr>Baby bees!</vt:lpstr>
      <vt:lpstr>Anatomy of a Honey Bee</vt:lpstr>
      <vt:lpstr>OUCH!</vt:lpstr>
      <vt:lpstr>Hives</vt:lpstr>
      <vt:lpstr>Honeycomb</vt:lpstr>
      <vt:lpstr>Inside the Honeycomb</vt:lpstr>
      <vt:lpstr>Honey</vt:lpstr>
      <vt:lpstr>How do bees pollinate?</vt:lpstr>
      <vt:lpstr>Why are bees important?</vt:lpstr>
      <vt:lpstr>A world without bees…</vt:lpstr>
      <vt:lpstr>A world without bees…</vt:lpstr>
      <vt:lpstr>Beekeeping… Why keep bees?</vt:lpstr>
      <vt:lpstr>Domestic Bee Hives</vt:lpstr>
      <vt:lpstr>Bee removal!</vt:lpstr>
      <vt:lpstr>Find the Queen (1)</vt:lpstr>
      <vt:lpstr>Slide 23</vt:lpstr>
      <vt:lpstr>Find the Queen (2)</vt:lpstr>
      <vt:lpstr>Slide 25</vt:lpstr>
      <vt:lpstr>Find the Queen (3)</vt:lpstr>
      <vt:lpstr>Slide 27</vt:lpstr>
      <vt:lpstr>Remember – Respect the Bees!</vt:lpstr>
      <vt:lpstr>Resources</vt:lpstr>
    </vt:vector>
  </TitlesOfParts>
  <Company>Wake County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HONEY BEES</dc:title>
  <dc:creator>mgress</dc:creator>
  <cp:lastModifiedBy>Megan Madlon</cp:lastModifiedBy>
  <cp:revision>20</cp:revision>
  <dcterms:created xsi:type="dcterms:W3CDTF">2015-06-02T13:24:14Z</dcterms:created>
  <dcterms:modified xsi:type="dcterms:W3CDTF">2017-05-16T02:01:31Z</dcterms:modified>
</cp:coreProperties>
</file>